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8" r:id="rId3"/>
    <p:sldId id="257" r:id="rId4"/>
    <p:sldId id="269" r:id="rId5"/>
    <p:sldId id="262" r:id="rId6"/>
    <p:sldId id="271" r:id="rId7"/>
    <p:sldId id="270" r:id="rId8"/>
    <p:sldId id="258" r:id="rId9"/>
    <p:sldId id="260" r:id="rId10"/>
    <p:sldId id="275" r:id="rId11"/>
    <p:sldId id="274" r:id="rId12"/>
    <p:sldId id="264" r:id="rId13"/>
    <p:sldId id="263" r:id="rId14"/>
    <p:sldId id="267" r:id="rId15"/>
    <p:sldId id="265" r:id="rId16"/>
    <p:sldId id="266" r:id="rId17"/>
    <p:sldId id="277" r:id="rId18"/>
    <p:sldId id="278" r:id="rId19"/>
    <p:sldId id="279" r:id="rId20"/>
    <p:sldId id="281" r:id="rId21"/>
    <p:sldId id="283" r:id="rId22"/>
    <p:sldId id="287" r:id="rId23"/>
    <p:sldId id="289" r:id="rId24"/>
    <p:sldId id="272" r:id="rId25"/>
    <p:sldId id="273" r:id="rId26"/>
    <p:sldId id="276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156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610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8612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061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4730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5561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0961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8688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7467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1020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198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439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F2103-948B-4245-8562-097EA5C00CBF}" type="datetimeFigureOut">
              <a:rPr lang="de-DE" smtClean="0"/>
              <a:t>21.09.2023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DF0FF-9AA5-470B-9887-8A665EE7A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7709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642395" y="341454"/>
            <a:ext cx="80328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Medical image classification with Convolutional Neural Networks (CNNs)</a:t>
            </a:r>
            <a:endParaRPr lang="en-US" sz="3200" b="1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7010"/>
            <a:ext cx="9144000" cy="2717933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474" y="4667459"/>
            <a:ext cx="6701742" cy="212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951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Some technical terms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283580" y="659759"/>
            <a:ext cx="86289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Epoch:</a:t>
            </a:r>
            <a:r>
              <a:rPr lang="en-US" dirty="0" smtClean="0"/>
              <a:t> When all images are used once for training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Training normally requires several epochs (here 100)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(Mini)Batch: </a:t>
            </a:r>
            <a:r>
              <a:rPr lang="en-US" dirty="0" smtClean="0"/>
              <a:t>Not all images can be used at </a:t>
            </a:r>
            <a:r>
              <a:rPr lang="en-US" dirty="0" smtClean="0"/>
              <a:t>the same time during </a:t>
            </a:r>
            <a:r>
              <a:rPr lang="en-US" dirty="0" smtClean="0"/>
              <a:t>one epoch as they all have to fit into VRAM! Split images into batches (here 32)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Loss:</a:t>
            </a:r>
            <a:r>
              <a:rPr lang="en-US" dirty="0" smtClean="0"/>
              <a:t> Value which is minimized during training. </a:t>
            </a:r>
            <a:r>
              <a:rPr lang="en-US" b="1" dirty="0" smtClean="0"/>
              <a:t>The lower the better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Accuracy: </a:t>
            </a:r>
            <a:r>
              <a:rPr lang="en-US" dirty="0" smtClean="0"/>
              <a:t>Percentage of images, which the network classifies correctly. </a:t>
            </a:r>
            <a:r>
              <a:rPr lang="en-US" b="1" dirty="0" smtClean="0"/>
              <a:t>The higher the better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43"/>
          <a:stretch/>
        </p:blipFill>
        <p:spPr>
          <a:xfrm>
            <a:off x="2186957" y="2776832"/>
            <a:ext cx="6315295" cy="3236741"/>
          </a:xfrm>
          <a:prstGeom prst="rect">
            <a:avLst/>
          </a:prstGeom>
        </p:spPr>
      </p:pic>
      <p:sp>
        <p:nvSpPr>
          <p:cNvPr id="6" name="Geschweifte Klammer links 5"/>
          <p:cNvSpPr/>
          <p:nvPr/>
        </p:nvSpPr>
        <p:spPr>
          <a:xfrm>
            <a:off x="2089225" y="2789505"/>
            <a:ext cx="45719" cy="497711"/>
          </a:xfrm>
          <a:prstGeom prst="lef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567152" y="2745972"/>
            <a:ext cx="141160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One epoch:</a:t>
            </a:r>
          </a:p>
          <a:p>
            <a:pPr algn="ctr"/>
            <a:r>
              <a:rPr lang="en-US" sz="1600" dirty="0" smtClean="0"/>
              <a:t>No 96 of 100</a:t>
            </a:r>
            <a:endParaRPr lang="en-US" sz="1600" dirty="0"/>
          </a:p>
        </p:txBody>
      </p:sp>
      <p:sp>
        <p:nvSpPr>
          <p:cNvPr id="9" name="Rechteck 8"/>
          <p:cNvSpPr/>
          <p:nvPr/>
        </p:nvSpPr>
        <p:spPr>
          <a:xfrm flipV="1">
            <a:off x="2204318" y="3779169"/>
            <a:ext cx="260431" cy="1504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 Verbindung mit Pfeil 9"/>
          <p:cNvCxnSpPr/>
          <p:nvPr/>
        </p:nvCxnSpPr>
        <p:spPr>
          <a:xfrm flipH="1">
            <a:off x="2039417" y="3854390"/>
            <a:ext cx="156221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567152" y="3562002"/>
            <a:ext cx="141160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14 batches in one epoch</a:t>
            </a:r>
            <a:endParaRPr lang="en-US" sz="1600" dirty="0"/>
          </a:p>
        </p:txBody>
      </p:sp>
      <p:sp>
        <p:nvSpPr>
          <p:cNvPr id="14" name="Rechteck 13"/>
          <p:cNvSpPr/>
          <p:nvPr/>
        </p:nvSpPr>
        <p:spPr>
          <a:xfrm flipV="1">
            <a:off x="2204318" y="5175846"/>
            <a:ext cx="446277" cy="1504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5" name="Gerade Verbindung mit Pfeil 14"/>
          <p:cNvCxnSpPr/>
          <p:nvPr/>
        </p:nvCxnSpPr>
        <p:spPr>
          <a:xfrm flipH="1">
            <a:off x="2039417" y="5251068"/>
            <a:ext cx="156221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/>
          <p:cNvSpPr txBox="1"/>
          <p:nvPr/>
        </p:nvSpPr>
        <p:spPr>
          <a:xfrm>
            <a:off x="601805" y="4941318"/>
            <a:ext cx="141160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Last epoch of training (100)</a:t>
            </a:r>
            <a:endParaRPr lang="en-US" sz="1600" dirty="0"/>
          </a:p>
        </p:txBody>
      </p:sp>
      <p:sp>
        <p:nvSpPr>
          <p:cNvPr id="19" name="Rechteck 18"/>
          <p:cNvSpPr/>
          <p:nvPr/>
        </p:nvSpPr>
        <p:spPr>
          <a:xfrm flipV="1">
            <a:off x="2198457" y="5770030"/>
            <a:ext cx="498437" cy="1504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0" name="Gerade Verbindung mit Pfeil 19"/>
          <p:cNvCxnSpPr/>
          <p:nvPr/>
        </p:nvCxnSpPr>
        <p:spPr>
          <a:xfrm flipH="1">
            <a:off x="2033556" y="5845253"/>
            <a:ext cx="156221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601731" y="5564437"/>
            <a:ext cx="141160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Test model after training</a:t>
            </a:r>
            <a:endParaRPr lang="en-US" sz="1600" dirty="0"/>
          </a:p>
        </p:txBody>
      </p:sp>
      <p:sp>
        <p:nvSpPr>
          <p:cNvPr id="22" name="Rechteck 21"/>
          <p:cNvSpPr/>
          <p:nvPr/>
        </p:nvSpPr>
        <p:spPr>
          <a:xfrm flipV="1">
            <a:off x="5140356" y="5868916"/>
            <a:ext cx="751152" cy="1504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3" name="Gerade Verbindung mit Pfeil 22"/>
          <p:cNvCxnSpPr/>
          <p:nvPr/>
        </p:nvCxnSpPr>
        <p:spPr>
          <a:xfrm rot="-5400000" flipH="1">
            <a:off x="5426869" y="6097470"/>
            <a:ext cx="156221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/>
          <p:cNvSpPr txBox="1"/>
          <p:nvPr/>
        </p:nvSpPr>
        <p:spPr>
          <a:xfrm>
            <a:off x="4611104" y="6169794"/>
            <a:ext cx="180965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96% of test images correctly classified</a:t>
            </a:r>
            <a:endParaRPr lang="en-US" sz="1600" dirty="0"/>
          </a:p>
        </p:txBody>
      </p:sp>
      <p:sp>
        <p:nvSpPr>
          <p:cNvPr id="26" name="Textfeld 25"/>
          <p:cNvSpPr txBox="1"/>
          <p:nvPr/>
        </p:nvSpPr>
        <p:spPr>
          <a:xfrm rot="-5400000">
            <a:off x="-1044199" y="3966756"/>
            <a:ext cx="2780123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training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65025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Data splitting</a:t>
            </a:r>
            <a:endParaRPr lang="en-US" sz="2800" dirty="0"/>
          </a:p>
        </p:txBody>
      </p:sp>
      <p:sp>
        <p:nvSpPr>
          <p:cNvPr id="7" name="Textfeld 6"/>
          <p:cNvSpPr txBox="1"/>
          <p:nvPr/>
        </p:nvSpPr>
        <p:spPr>
          <a:xfrm>
            <a:off x="283580" y="572954"/>
            <a:ext cx="86289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Split images </a:t>
            </a:r>
            <a:r>
              <a:rPr lang="en-US" dirty="0" smtClean="0"/>
              <a:t>in 3 groups:</a:t>
            </a:r>
          </a:p>
          <a:p>
            <a:pPr marL="342900" indent="-342900">
              <a:buAutoNum type="arabicParenR"/>
            </a:pPr>
            <a:r>
              <a:rPr lang="en-US" dirty="0" smtClean="0"/>
              <a:t>Training images (70%)</a:t>
            </a:r>
          </a:p>
          <a:p>
            <a:pPr marL="342900" indent="-342900">
              <a:buAutoNum type="arabicParenR"/>
            </a:pPr>
            <a:r>
              <a:rPr lang="en-US" dirty="0" smtClean="0"/>
              <a:t>Validation images (10%): monitor progress </a:t>
            </a:r>
            <a:r>
              <a:rPr lang="en-US" b="1" dirty="0" smtClean="0"/>
              <a:t>during training </a:t>
            </a:r>
            <a:r>
              <a:rPr lang="en-US" dirty="0" smtClean="0"/>
              <a:t>at the end of each epoch</a:t>
            </a:r>
          </a:p>
          <a:p>
            <a:pPr marL="342900" indent="-342900">
              <a:buAutoNum type="arabicParenR"/>
            </a:pPr>
            <a:r>
              <a:rPr lang="en-US" dirty="0" smtClean="0"/>
              <a:t>Test images (20%): test model </a:t>
            </a:r>
            <a:r>
              <a:rPr lang="en-US" b="1" dirty="0" smtClean="0"/>
              <a:t>after training</a:t>
            </a:r>
            <a:endParaRPr lang="en-US" b="1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Validation and test images are </a:t>
            </a:r>
            <a:r>
              <a:rPr lang="en-US" b="1" dirty="0" smtClean="0"/>
              <a:t>never ever </a:t>
            </a:r>
            <a:r>
              <a:rPr lang="en-US" dirty="0" smtClean="0"/>
              <a:t>used for training!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43"/>
          <a:stretch/>
        </p:blipFill>
        <p:spPr>
          <a:xfrm>
            <a:off x="2186957" y="2776832"/>
            <a:ext cx="6315295" cy="3236741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 flipV="1">
            <a:off x="2198457" y="5770030"/>
            <a:ext cx="498437" cy="1504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" name="Gerade Verbindung mit Pfeil 10"/>
          <p:cNvCxnSpPr/>
          <p:nvPr/>
        </p:nvCxnSpPr>
        <p:spPr>
          <a:xfrm flipH="1">
            <a:off x="2033556" y="5845253"/>
            <a:ext cx="156221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621951" y="5675019"/>
            <a:ext cx="1411605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Test images</a:t>
            </a:r>
            <a:endParaRPr lang="en-US" sz="1600" dirty="0"/>
          </a:p>
        </p:txBody>
      </p:sp>
      <p:sp>
        <p:nvSpPr>
          <p:cNvPr id="13" name="Rechteck 12"/>
          <p:cNvSpPr/>
          <p:nvPr/>
        </p:nvSpPr>
        <p:spPr>
          <a:xfrm flipV="1">
            <a:off x="5140356" y="5868916"/>
            <a:ext cx="751152" cy="1504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 Verbindung mit Pfeil 13"/>
          <p:cNvCxnSpPr/>
          <p:nvPr/>
        </p:nvCxnSpPr>
        <p:spPr>
          <a:xfrm rot="16200000" flipH="1">
            <a:off x="5426869" y="6097470"/>
            <a:ext cx="156221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/>
          <p:cNvSpPr txBox="1"/>
          <p:nvPr/>
        </p:nvSpPr>
        <p:spPr>
          <a:xfrm>
            <a:off x="4287012" y="6169794"/>
            <a:ext cx="180965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Loss and accuracy for test images</a:t>
            </a:r>
            <a:endParaRPr lang="en-US" sz="1600" dirty="0"/>
          </a:p>
        </p:txBody>
      </p:sp>
      <p:sp>
        <p:nvSpPr>
          <p:cNvPr id="16" name="Rechteck 15"/>
          <p:cNvSpPr/>
          <p:nvPr/>
        </p:nvSpPr>
        <p:spPr>
          <a:xfrm flipV="1">
            <a:off x="4494379" y="5869400"/>
            <a:ext cx="607290" cy="1504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7" name="Gerade Verbindung mit Pfeil 16"/>
          <p:cNvCxnSpPr/>
          <p:nvPr/>
        </p:nvCxnSpPr>
        <p:spPr>
          <a:xfrm rot="16200000" flipH="1">
            <a:off x="4770873" y="6097956"/>
            <a:ext cx="142019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 flipV="1">
            <a:off x="4969028" y="2984391"/>
            <a:ext cx="751152" cy="1504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/>
          <p:cNvSpPr/>
          <p:nvPr/>
        </p:nvSpPr>
        <p:spPr>
          <a:xfrm flipV="1">
            <a:off x="4352080" y="2984391"/>
            <a:ext cx="561181" cy="1504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1" name="Gerade Verbindung mit Pfeil 20"/>
          <p:cNvCxnSpPr>
            <a:stCxn id="20" idx="2"/>
          </p:cNvCxnSpPr>
          <p:nvPr/>
        </p:nvCxnSpPr>
        <p:spPr>
          <a:xfrm flipH="1" flipV="1">
            <a:off x="4632477" y="2620611"/>
            <a:ext cx="194" cy="36378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/>
          <p:nvPr/>
        </p:nvCxnSpPr>
        <p:spPr>
          <a:xfrm flipH="1" flipV="1">
            <a:off x="5344604" y="2620611"/>
            <a:ext cx="194" cy="36378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feld 22"/>
          <p:cNvSpPr txBox="1"/>
          <p:nvPr/>
        </p:nvSpPr>
        <p:spPr>
          <a:xfrm>
            <a:off x="4002646" y="2047632"/>
            <a:ext cx="180965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Loss and accuracy for training images</a:t>
            </a:r>
            <a:endParaRPr lang="en-US" sz="1600" dirty="0"/>
          </a:p>
        </p:txBody>
      </p:sp>
      <p:sp>
        <p:nvSpPr>
          <p:cNvPr id="24" name="Rechteck 23"/>
          <p:cNvSpPr/>
          <p:nvPr/>
        </p:nvSpPr>
        <p:spPr>
          <a:xfrm flipV="1">
            <a:off x="6876236" y="3183089"/>
            <a:ext cx="896164" cy="1504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/>
          <p:cNvSpPr/>
          <p:nvPr/>
        </p:nvSpPr>
        <p:spPr>
          <a:xfrm flipV="1">
            <a:off x="6068306" y="3188876"/>
            <a:ext cx="737608" cy="1504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 Verbindung mit Pfeil 25"/>
          <p:cNvCxnSpPr/>
          <p:nvPr/>
        </p:nvCxnSpPr>
        <p:spPr>
          <a:xfrm flipV="1">
            <a:off x="6437110" y="2643711"/>
            <a:ext cx="0" cy="54141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/>
          <p:nvPr/>
        </p:nvCxnSpPr>
        <p:spPr>
          <a:xfrm flipV="1">
            <a:off x="7322155" y="2632407"/>
            <a:ext cx="2163" cy="54245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5986796" y="2054135"/>
            <a:ext cx="180965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Loss and accuracy for training images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0342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Preliminary testing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283580" y="659759"/>
            <a:ext cx="862892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Results dependent on </a:t>
            </a:r>
            <a:r>
              <a:rPr lang="en-US" b="1" dirty="0" smtClean="0"/>
              <a:t>seed</a:t>
            </a:r>
            <a:r>
              <a:rPr lang="en-US" dirty="0" smtClean="0"/>
              <a:t>! (random data split)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For testing only one dish of one CLN7 patient and one dish of one healthy person were used so far. </a:t>
            </a:r>
            <a:r>
              <a:rPr lang="en-US" b="1" dirty="0" smtClean="0"/>
              <a:t>This is not enough and just for testing the network!!!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Pictures were excluded </a:t>
            </a:r>
            <a:r>
              <a:rPr lang="en-US" dirty="0" smtClean="0"/>
              <a:t>when:</a:t>
            </a:r>
            <a:br>
              <a:rPr lang="en-US" dirty="0" smtClean="0"/>
            </a:br>
            <a:r>
              <a:rPr lang="en-US" dirty="0" smtClean="0"/>
              <a:t>- dirt or dead cells were present</a:t>
            </a:r>
            <a:br>
              <a:rPr lang="en-US" dirty="0" smtClean="0"/>
            </a:br>
            <a:r>
              <a:rPr lang="en-US" dirty="0" smtClean="0"/>
              <a:t>- no or only a few cells were on the image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Pictures were excluded to get about the </a:t>
            </a:r>
            <a:r>
              <a:rPr lang="en-US" b="1" dirty="0" smtClean="0"/>
              <a:t>same cell density </a:t>
            </a:r>
            <a:r>
              <a:rPr lang="en-US" dirty="0" smtClean="0"/>
              <a:t>in both groups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Performed tests:</a:t>
            </a:r>
            <a:br>
              <a:rPr lang="en-US" b="1" dirty="0" smtClean="0"/>
            </a:br>
            <a:r>
              <a:rPr lang="en-US" dirty="0" smtClean="0"/>
              <a:t>- </a:t>
            </a:r>
            <a:r>
              <a:rPr lang="en-US" b="1" dirty="0" err="1" smtClean="0"/>
              <a:t>wt</a:t>
            </a:r>
            <a:r>
              <a:rPr lang="en-US" b="1" dirty="0" smtClean="0"/>
              <a:t> vs. </a:t>
            </a:r>
            <a:r>
              <a:rPr lang="en-US" b="1" dirty="0" err="1" smtClean="0"/>
              <a:t>ko</a:t>
            </a:r>
            <a:r>
              <a:rPr lang="en-US" b="1" dirty="0" smtClean="0"/>
              <a:t> </a:t>
            </a:r>
            <a:r>
              <a:rPr lang="en-US" dirty="0" smtClean="0"/>
              <a:t>(300 images each: 420 training, 60 validation, 120 testing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- </a:t>
            </a:r>
            <a:r>
              <a:rPr lang="en-US" b="1" dirty="0"/>
              <a:t>same (</a:t>
            </a:r>
            <a:r>
              <a:rPr lang="en-US" b="1" dirty="0" err="1"/>
              <a:t>wt</a:t>
            </a:r>
            <a:r>
              <a:rPr lang="en-US" b="1" dirty="0"/>
              <a:t>) cells </a:t>
            </a:r>
            <a:r>
              <a:rPr lang="en-US" dirty="0"/>
              <a:t>(2x400 images)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- </a:t>
            </a:r>
            <a:r>
              <a:rPr lang="en-US" b="1" dirty="0" err="1" smtClean="0"/>
              <a:t>wt</a:t>
            </a:r>
            <a:r>
              <a:rPr lang="en-US" b="1" dirty="0" smtClean="0"/>
              <a:t> vs. </a:t>
            </a:r>
            <a:r>
              <a:rPr lang="en-US" b="1" dirty="0" err="1" smtClean="0"/>
              <a:t>wt</a:t>
            </a:r>
            <a:r>
              <a:rPr lang="en-US" b="1" dirty="0" smtClean="0"/>
              <a:t> </a:t>
            </a:r>
            <a:r>
              <a:rPr lang="en-US" dirty="0" smtClean="0"/>
              <a:t>(200 images each: 280 training, 40 validation, 80 testing)</a:t>
            </a:r>
            <a:br>
              <a:rPr lang="en-US" dirty="0" smtClean="0"/>
            </a:br>
            <a:r>
              <a:rPr lang="en-US" dirty="0" smtClean="0"/>
              <a:t>- </a:t>
            </a:r>
            <a:r>
              <a:rPr lang="en-US" b="1" dirty="0" err="1" smtClean="0"/>
              <a:t>ko</a:t>
            </a:r>
            <a:r>
              <a:rPr lang="en-US" b="1" dirty="0" smtClean="0"/>
              <a:t> vs. </a:t>
            </a:r>
            <a:r>
              <a:rPr lang="en-US" b="1" dirty="0" err="1" smtClean="0"/>
              <a:t>ko</a:t>
            </a:r>
            <a:r>
              <a:rPr lang="en-US" b="1" dirty="0" smtClean="0"/>
              <a:t> </a:t>
            </a:r>
            <a:r>
              <a:rPr lang="en-US" dirty="0" smtClean="0"/>
              <a:t>(200 images each</a:t>
            </a:r>
            <a:r>
              <a:rPr lang="en-US" dirty="0"/>
              <a:t> : 280 training, 40 validation, 80 testing</a:t>
            </a:r>
            <a:r>
              <a:rPr lang="en-US" dirty="0" smtClean="0"/>
              <a:t>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Every second picture </a:t>
            </a:r>
            <a:r>
              <a:rPr lang="en-US" dirty="0" smtClean="0"/>
              <a:t>was taken for separating wt1 vs. wt2 and ko1 vs. ko2 to avoid local differences in the cell density</a:t>
            </a:r>
            <a:endParaRPr lang="en-US" dirty="0" smtClean="0"/>
          </a:p>
        </p:txBody>
      </p:sp>
      <p:grpSp>
        <p:nvGrpSpPr>
          <p:cNvPr id="10" name="Gruppieren 9"/>
          <p:cNvGrpSpPr/>
          <p:nvPr/>
        </p:nvGrpSpPr>
        <p:grpSpPr>
          <a:xfrm>
            <a:off x="483517" y="5343844"/>
            <a:ext cx="8311334" cy="1267153"/>
            <a:chOff x="408286" y="5424863"/>
            <a:chExt cx="8311334" cy="1267153"/>
          </a:xfrm>
        </p:grpSpPr>
        <p:pic>
          <p:nvPicPr>
            <p:cNvPr id="6" name="Grafik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39959" y="5876602"/>
              <a:ext cx="2664081" cy="812667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6197" y="5876602"/>
              <a:ext cx="2683423" cy="811126"/>
            </a:xfrm>
            <a:prstGeom prst="rect">
              <a:avLst/>
            </a:prstGeom>
          </p:spPr>
        </p:pic>
        <p:pic>
          <p:nvPicPr>
            <p:cNvPr id="5" name="Grafik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286" y="5876602"/>
              <a:ext cx="2699516" cy="815414"/>
            </a:xfrm>
            <a:prstGeom prst="rect">
              <a:avLst/>
            </a:prstGeom>
          </p:spPr>
        </p:pic>
        <p:sp>
          <p:nvSpPr>
            <p:cNvPr id="7" name="Textfeld 6"/>
            <p:cNvSpPr txBox="1"/>
            <p:nvPr/>
          </p:nvSpPr>
          <p:spPr>
            <a:xfrm>
              <a:off x="1222095" y="5426695"/>
              <a:ext cx="1071897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wt</a:t>
              </a:r>
              <a:r>
                <a:rPr lang="en-US" b="1" dirty="0" smtClean="0"/>
                <a:t> vs </a:t>
              </a:r>
              <a:r>
                <a:rPr lang="en-US" b="1" dirty="0" err="1" smtClean="0"/>
                <a:t>ko</a:t>
              </a:r>
              <a:r>
                <a:rPr lang="en-US" b="1" dirty="0" smtClean="0"/>
                <a:t>:</a:t>
              </a:r>
              <a:endParaRPr lang="en-US" b="1" dirty="0"/>
            </a:p>
          </p:txBody>
        </p:sp>
        <p:sp>
          <p:nvSpPr>
            <p:cNvPr id="8" name="Textfeld 7"/>
            <p:cNvSpPr txBox="1"/>
            <p:nvPr/>
          </p:nvSpPr>
          <p:spPr>
            <a:xfrm>
              <a:off x="4042495" y="5424863"/>
              <a:ext cx="1059008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wt</a:t>
              </a:r>
              <a:r>
                <a:rPr lang="en-US" b="1" dirty="0" smtClean="0"/>
                <a:t> vs </a:t>
              </a:r>
              <a:r>
                <a:rPr lang="en-US" b="1" dirty="0" err="1" smtClean="0"/>
                <a:t>wt</a:t>
              </a:r>
              <a:r>
                <a:rPr lang="en-US" b="1" dirty="0" smtClean="0"/>
                <a:t>:</a:t>
              </a:r>
              <a:endParaRPr lang="en-US" b="1" dirty="0"/>
            </a:p>
          </p:txBody>
        </p:sp>
        <p:sp>
          <p:nvSpPr>
            <p:cNvPr id="9" name="Textfeld 8"/>
            <p:cNvSpPr txBox="1"/>
            <p:nvPr/>
          </p:nvSpPr>
          <p:spPr>
            <a:xfrm>
              <a:off x="6850006" y="5424863"/>
              <a:ext cx="1009251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ko</a:t>
              </a:r>
              <a:r>
                <a:rPr lang="en-US" b="1" dirty="0" smtClean="0"/>
                <a:t> vs </a:t>
              </a:r>
              <a:r>
                <a:rPr lang="en-US" b="1" dirty="0" err="1" smtClean="0"/>
                <a:t>ko</a:t>
              </a:r>
              <a:r>
                <a:rPr lang="en-US" b="1" dirty="0" smtClean="0"/>
                <a:t>: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077784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WT vs. KO</a:t>
            </a:r>
            <a:endParaRPr lang="en-US" sz="2800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41" t="7151" r="9493" b="5887"/>
          <a:stretch/>
        </p:blipFill>
        <p:spPr>
          <a:xfrm>
            <a:off x="781280" y="653426"/>
            <a:ext cx="3715489" cy="1987955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7" t="6899" r="9494" b="5633"/>
          <a:stretch/>
        </p:blipFill>
        <p:spPr>
          <a:xfrm>
            <a:off x="781280" y="2709656"/>
            <a:ext cx="3718369" cy="1999523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4" t="7532" r="9557" b="6013"/>
          <a:stretch/>
        </p:blipFill>
        <p:spPr>
          <a:xfrm>
            <a:off x="781280" y="4786141"/>
            <a:ext cx="3718369" cy="1976365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1" t="7279" r="9431" b="5886"/>
          <a:stretch/>
        </p:blipFill>
        <p:spPr>
          <a:xfrm>
            <a:off x="5353273" y="656329"/>
            <a:ext cx="3727011" cy="198505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1" t="7152" r="9431" b="6013"/>
          <a:stretch/>
        </p:blipFill>
        <p:spPr>
          <a:xfrm>
            <a:off x="5341751" y="2724127"/>
            <a:ext cx="3727011" cy="1985052"/>
          </a:xfrm>
          <a:prstGeom prst="rect">
            <a:avLst/>
          </a:prstGeom>
        </p:spPr>
      </p:pic>
      <p:sp>
        <p:nvSpPr>
          <p:cNvPr id="13" name="Textfeld 12"/>
          <p:cNvSpPr txBox="1"/>
          <p:nvPr/>
        </p:nvSpPr>
        <p:spPr>
          <a:xfrm>
            <a:off x="0" y="676574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seed 222</a:t>
            </a:r>
          </a:p>
          <a:p>
            <a:r>
              <a:rPr lang="en-US" sz="1400" dirty="0" err="1" smtClean="0"/>
              <a:t>acc</a:t>
            </a:r>
            <a:r>
              <a:rPr lang="en-US" sz="1400" dirty="0" smtClean="0"/>
              <a:t>: 96%</a:t>
            </a:r>
            <a:endParaRPr lang="en-US" sz="1400" dirty="0"/>
          </a:p>
        </p:txBody>
      </p:sp>
      <p:sp>
        <p:nvSpPr>
          <p:cNvPr id="14" name="Textfeld 13"/>
          <p:cNvSpPr txBox="1"/>
          <p:nvPr/>
        </p:nvSpPr>
        <p:spPr>
          <a:xfrm>
            <a:off x="-1" y="2751347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seed 333</a:t>
            </a:r>
          </a:p>
          <a:p>
            <a:r>
              <a:rPr lang="en-US" sz="1400" dirty="0" err="1" smtClean="0"/>
              <a:t>acc</a:t>
            </a:r>
            <a:r>
              <a:rPr lang="en-US" sz="1400" dirty="0" smtClean="0"/>
              <a:t>: 96%</a:t>
            </a:r>
            <a:endParaRPr lang="en-US" sz="1400" dirty="0"/>
          </a:p>
        </p:txBody>
      </p:sp>
      <p:sp>
        <p:nvSpPr>
          <p:cNvPr id="15" name="Textfeld 14"/>
          <p:cNvSpPr txBox="1"/>
          <p:nvPr/>
        </p:nvSpPr>
        <p:spPr>
          <a:xfrm>
            <a:off x="-2" y="4808759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seed 111</a:t>
            </a:r>
          </a:p>
          <a:p>
            <a:r>
              <a:rPr lang="en-US" sz="1400" dirty="0" err="1" smtClean="0"/>
              <a:t>acc</a:t>
            </a:r>
            <a:r>
              <a:rPr lang="en-US" sz="1400" dirty="0" smtClean="0"/>
              <a:t>: 97%</a:t>
            </a:r>
            <a:endParaRPr lang="en-US" sz="1400" dirty="0"/>
          </a:p>
        </p:txBody>
      </p:sp>
      <p:sp>
        <p:nvSpPr>
          <p:cNvPr id="16" name="Textfeld 15"/>
          <p:cNvSpPr txBox="1"/>
          <p:nvPr/>
        </p:nvSpPr>
        <p:spPr>
          <a:xfrm>
            <a:off x="4546673" y="676574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seed 444</a:t>
            </a:r>
          </a:p>
          <a:p>
            <a:r>
              <a:rPr lang="en-US" sz="1400" dirty="0" err="1" smtClean="0"/>
              <a:t>acc</a:t>
            </a:r>
            <a:r>
              <a:rPr lang="en-US" sz="1400" dirty="0" smtClean="0"/>
              <a:t>: 97%</a:t>
            </a:r>
            <a:endParaRPr lang="en-US" sz="1400" dirty="0"/>
          </a:p>
        </p:txBody>
      </p:sp>
      <p:sp>
        <p:nvSpPr>
          <p:cNvPr id="17" name="Textfeld 16"/>
          <p:cNvSpPr txBox="1"/>
          <p:nvPr/>
        </p:nvSpPr>
        <p:spPr>
          <a:xfrm>
            <a:off x="4529311" y="2751347"/>
            <a:ext cx="912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seed 123</a:t>
            </a:r>
          </a:p>
          <a:p>
            <a:r>
              <a:rPr lang="en-US" sz="1400" dirty="0" err="1" smtClean="0"/>
              <a:t>acc</a:t>
            </a:r>
            <a:r>
              <a:rPr lang="en-US" sz="1400" dirty="0" smtClean="0"/>
              <a:t>: 100%</a:t>
            </a:r>
            <a:endParaRPr lang="en-US" sz="1400" dirty="0"/>
          </a:p>
        </p:txBody>
      </p:sp>
      <p:sp>
        <p:nvSpPr>
          <p:cNvPr id="18" name="Textfeld 17"/>
          <p:cNvSpPr txBox="1"/>
          <p:nvPr/>
        </p:nvSpPr>
        <p:spPr>
          <a:xfrm>
            <a:off x="4687748" y="5175222"/>
            <a:ext cx="4334718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The network can discriminate the two groups with an </a:t>
            </a:r>
            <a:r>
              <a:rPr lang="en-US" b="1" dirty="0" smtClean="0"/>
              <a:t>accuracy of more than 95%</a:t>
            </a:r>
            <a:r>
              <a:rPr lang="en-US" dirty="0" smtClean="0"/>
              <a:t>!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At around epoch </a:t>
            </a:r>
            <a:r>
              <a:rPr lang="en-US" dirty="0" smtClean="0"/>
              <a:t>35 </a:t>
            </a:r>
            <a:r>
              <a:rPr lang="en-US" dirty="0" smtClean="0"/>
              <a:t>the network learns the appropriate filters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681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Exact same pictures in both groups</a:t>
            </a:r>
            <a:endParaRPr lang="en-US" sz="2800" dirty="0"/>
          </a:p>
        </p:txBody>
      </p:sp>
      <p:sp>
        <p:nvSpPr>
          <p:cNvPr id="13" name="Textfeld 12"/>
          <p:cNvSpPr txBox="1"/>
          <p:nvPr/>
        </p:nvSpPr>
        <p:spPr>
          <a:xfrm>
            <a:off x="0" y="676574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298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26%</a:t>
            </a:r>
            <a:endParaRPr lang="de-DE" sz="1400" dirty="0"/>
          </a:p>
        </p:txBody>
      </p:sp>
      <p:sp>
        <p:nvSpPr>
          <p:cNvPr id="14" name="Textfeld 13"/>
          <p:cNvSpPr txBox="1"/>
          <p:nvPr/>
        </p:nvSpPr>
        <p:spPr>
          <a:xfrm>
            <a:off x="-1" y="2751347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123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13%</a:t>
            </a:r>
            <a:endParaRPr lang="de-DE" sz="1400" dirty="0"/>
          </a:p>
        </p:txBody>
      </p:sp>
      <p:sp>
        <p:nvSpPr>
          <p:cNvPr id="15" name="Textfeld 14"/>
          <p:cNvSpPr txBox="1"/>
          <p:nvPr/>
        </p:nvSpPr>
        <p:spPr>
          <a:xfrm>
            <a:off x="-2" y="4808759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111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18%</a:t>
            </a:r>
            <a:endParaRPr lang="de-DE" sz="1400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4" t="7026" r="9178" b="5759"/>
          <a:stretch/>
        </p:blipFill>
        <p:spPr>
          <a:xfrm>
            <a:off x="781280" y="647916"/>
            <a:ext cx="3779131" cy="1993739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4" t="7026" r="9240" b="5759"/>
          <a:stretch/>
        </p:blipFill>
        <p:spPr>
          <a:xfrm>
            <a:off x="827548" y="2728337"/>
            <a:ext cx="3732863" cy="199373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1" t="7279" r="9431" b="5886"/>
          <a:stretch/>
        </p:blipFill>
        <p:spPr>
          <a:xfrm>
            <a:off x="827548" y="4826120"/>
            <a:ext cx="3727011" cy="1985052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4687748" y="5497454"/>
            <a:ext cx="4334718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The network </a:t>
            </a:r>
            <a:r>
              <a:rPr lang="en-US" b="1" dirty="0" smtClean="0"/>
              <a:t>cannot discriminate </a:t>
            </a:r>
            <a:r>
              <a:rPr lang="en-US" dirty="0" smtClean="0"/>
              <a:t>between the two identical groups!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A validation accuracy of </a:t>
            </a:r>
            <a:r>
              <a:rPr lang="en-US" dirty="0" smtClean="0"/>
              <a:t>50% or less </a:t>
            </a:r>
            <a:r>
              <a:rPr lang="en-US" dirty="0" smtClean="0"/>
              <a:t>means that you can also flip a coin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592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WT1 vs. WT2</a:t>
            </a:r>
            <a:endParaRPr lang="en-US" sz="2800" dirty="0"/>
          </a:p>
        </p:txBody>
      </p:sp>
      <p:sp>
        <p:nvSpPr>
          <p:cNvPr id="13" name="Textfeld 12"/>
          <p:cNvSpPr txBox="1"/>
          <p:nvPr/>
        </p:nvSpPr>
        <p:spPr>
          <a:xfrm>
            <a:off x="0" y="676574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222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45%</a:t>
            </a:r>
            <a:endParaRPr lang="de-DE" sz="1400" dirty="0"/>
          </a:p>
        </p:txBody>
      </p:sp>
      <p:sp>
        <p:nvSpPr>
          <p:cNvPr id="14" name="Textfeld 13"/>
          <p:cNvSpPr txBox="1"/>
          <p:nvPr/>
        </p:nvSpPr>
        <p:spPr>
          <a:xfrm>
            <a:off x="-1" y="2751347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333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53%</a:t>
            </a:r>
            <a:endParaRPr lang="de-DE" sz="1400" dirty="0"/>
          </a:p>
        </p:txBody>
      </p:sp>
      <p:sp>
        <p:nvSpPr>
          <p:cNvPr id="15" name="Textfeld 14"/>
          <p:cNvSpPr txBox="1"/>
          <p:nvPr/>
        </p:nvSpPr>
        <p:spPr>
          <a:xfrm>
            <a:off x="-2" y="4860842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111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53%</a:t>
            </a:r>
            <a:endParaRPr lang="de-DE" sz="1400" dirty="0"/>
          </a:p>
        </p:txBody>
      </p:sp>
      <p:sp>
        <p:nvSpPr>
          <p:cNvPr id="16" name="Textfeld 15"/>
          <p:cNvSpPr txBox="1"/>
          <p:nvPr/>
        </p:nvSpPr>
        <p:spPr>
          <a:xfrm>
            <a:off x="4546673" y="676574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444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41%</a:t>
            </a:r>
            <a:endParaRPr lang="de-DE" sz="1400" dirty="0"/>
          </a:p>
        </p:txBody>
      </p:sp>
      <p:sp>
        <p:nvSpPr>
          <p:cNvPr id="17" name="Textfeld 16"/>
          <p:cNvSpPr txBox="1"/>
          <p:nvPr/>
        </p:nvSpPr>
        <p:spPr>
          <a:xfrm>
            <a:off x="4529311" y="2751347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123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32%</a:t>
            </a:r>
            <a:endParaRPr lang="de-DE" sz="14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1" t="7279" r="9494" b="6139"/>
          <a:stretch/>
        </p:blipFill>
        <p:spPr>
          <a:xfrm>
            <a:off x="775519" y="653425"/>
            <a:ext cx="3724130" cy="1979269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4" t="7025" r="9430" b="5886"/>
          <a:stretch/>
        </p:blipFill>
        <p:spPr>
          <a:xfrm>
            <a:off x="783349" y="2718320"/>
            <a:ext cx="3724176" cy="1990859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4" t="6899" r="9240" b="5633"/>
          <a:stretch/>
        </p:blipFill>
        <p:spPr>
          <a:xfrm>
            <a:off x="783349" y="4826120"/>
            <a:ext cx="3732863" cy="1999523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7" t="7152" r="9240" b="6013"/>
          <a:stretch/>
        </p:blipFill>
        <p:spPr>
          <a:xfrm>
            <a:off x="5341751" y="645394"/>
            <a:ext cx="3729982" cy="1985052"/>
          </a:xfrm>
          <a:prstGeom prst="rect">
            <a:avLst/>
          </a:prstGeom>
        </p:spPr>
      </p:pic>
      <p:pic>
        <p:nvPicPr>
          <p:cNvPr id="22" name="Grafik 2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4" t="7227" r="9363" b="5886"/>
          <a:stretch/>
        </p:blipFill>
        <p:spPr>
          <a:xfrm>
            <a:off x="5346780" y="2751347"/>
            <a:ext cx="3724953" cy="1986241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4629873" y="5497454"/>
            <a:ext cx="4392593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The network </a:t>
            </a:r>
            <a:r>
              <a:rPr lang="en-US" b="1" dirty="0" smtClean="0"/>
              <a:t>cannot discriminate </a:t>
            </a:r>
            <a:r>
              <a:rPr lang="en-US" dirty="0" smtClean="0"/>
              <a:t>between the two </a:t>
            </a:r>
            <a:r>
              <a:rPr lang="en-US" dirty="0" err="1" smtClean="0"/>
              <a:t>wt</a:t>
            </a:r>
            <a:r>
              <a:rPr lang="en-US" dirty="0" smtClean="0"/>
              <a:t> groups!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If the </a:t>
            </a:r>
            <a:r>
              <a:rPr lang="en-US" dirty="0" err="1" smtClean="0"/>
              <a:t>wt</a:t>
            </a:r>
            <a:r>
              <a:rPr lang="en-US" dirty="0" smtClean="0"/>
              <a:t> group is split in half (and not every second image) it can discriminate…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199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KO1 vs. KO2</a:t>
            </a:r>
            <a:endParaRPr lang="en-US" sz="2800" dirty="0"/>
          </a:p>
        </p:txBody>
      </p:sp>
      <p:sp>
        <p:nvSpPr>
          <p:cNvPr id="13" name="Textfeld 12"/>
          <p:cNvSpPr txBox="1"/>
          <p:nvPr/>
        </p:nvSpPr>
        <p:spPr>
          <a:xfrm>
            <a:off x="0" y="676574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222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42%</a:t>
            </a:r>
            <a:endParaRPr lang="de-DE" sz="1400" dirty="0"/>
          </a:p>
        </p:txBody>
      </p:sp>
      <p:sp>
        <p:nvSpPr>
          <p:cNvPr id="14" name="Textfeld 13"/>
          <p:cNvSpPr txBox="1"/>
          <p:nvPr/>
        </p:nvSpPr>
        <p:spPr>
          <a:xfrm>
            <a:off x="-1" y="2751347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333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58%</a:t>
            </a:r>
            <a:endParaRPr lang="de-DE" sz="1400" dirty="0"/>
          </a:p>
        </p:txBody>
      </p:sp>
      <p:sp>
        <p:nvSpPr>
          <p:cNvPr id="15" name="Textfeld 14"/>
          <p:cNvSpPr txBox="1"/>
          <p:nvPr/>
        </p:nvSpPr>
        <p:spPr>
          <a:xfrm>
            <a:off x="-2" y="4808759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111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48%</a:t>
            </a:r>
            <a:endParaRPr lang="de-DE" sz="1400" dirty="0"/>
          </a:p>
        </p:txBody>
      </p:sp>
      <p:sp>
        <p:nvSpPr>
          <p:cNvPr id="16" name="Textfeld 15"/>
          <p:cNvSpPr txBox="1"/>
          <p:nvPr/>
        </p:nvSpPr>
        <p:spPr>
          <a:xfrm>
            <a:off x="4540886" y="676574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444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53%</a:t>
            </a:r>
            <a:endParaRPr lang="de-DE" sz="1400" dirty="0"/>
          </a:p>
        </p:txBody>
      </p:sp>
      <p:sp>
        <p:nvSpPr>
          <p:cNvPr id="17" name="Textfeld 16"/>
          <p:cNvSpPr txBox="1"/>
          <p:nvPr/>
        </p:nvSpPr>
        <p:spPr>
          <a:xfrm>
            <a:off x="4523524" y="2751347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seed</a:t>
            </a:r>
            <a:r>
              <a:rPr lang="de-DE" sz="1400" dirty="0" smtClean="0"/>
              <a:t> 123</a:t>
            </a:r>
          </a:p>
          <a:p>
            <a:r>
              <a:rPr lang="de-DE" sz="1400" dirty="0" err="1" smtClean="0"/>
              <a:t>acc</a:t>
            </a:r>
            <a:r>
              <a:rPr lang="de-DE" sz="1400" dirty="0" smtClean="0"/>
              <a:t>: 32%</a:t>
            </a:r>
            <a:endParaRPr lang="de-DE" sz="14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1" t="7436" r="9358" b="6025"/>
          <a:stretch/>
        </p:blipFill>
        <p:spPr>
          <a:xfrm>
            <a:off x="5353273" y="2709656"/>
            <a:ext cx="3722118" cy="1978286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2" t="7051" r="9486" b="6026"/>
          <a:stretch/>
        </p:blipFill>
        <p:spPr>
          <a:xfrm>
            <a:off x="801360" y="655323"/>
            <a:ext cx="3722164" cy="1987064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2" t="7179" r="9358" b="5897"/>
          <a:stretch/>
        </p:blipFill>
        <p:spPr>
          <a:xfrm>
            <a:off x="781280" y="4776448"/>
            <a:ext cx="3728016" cy="1987087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2" t="6923" r="9423" b="5641"/>
          <a:stretch/>
        </p:blipFill>
        <p:spPr>
          <a:xfrm>
            <a:off x="781280" y="2709656"/>
            <a:ext cx="3725045" cy="1998791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8" t="7179" r="9359" b="5769"/>
          <a:stretch/>
        </p:blipFill>
        <p:spPr>
          <a:xfrm>
            <a:off x="5344494" y="652374"/>
            <a:ext cx="3730897" cy="1990013"/>
          </a:xfrm>
          <a:prstGeom prst="rect">
            <a:avLst/>
          </a:prstGeom>
        </p:spPr>
      </p:pic>
      <p:sp>
        <p:nvSpPr>
          <p:cNvPr id="18" name="Textfeld 17"/>
          <p:cNvSpPr txBox="1"/>
          <p:nvPr/>
        </p:nvSpPr>
        <p:spPr>
          <a:xfrm>
            <a:off x="4648076" y="6000952"/>
            <a:ext cx="439259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The network also </a:t>
            </a:r>
            <a:r>
              <a:rPr lang="en-US" b="1" dirty="0" smtClean="0"/>
              <a:t>can’t discriminate </a:t>
            </a:r>
            <a:r>
              <a:rPr lang="en-US" dirty="0" smtClean="0"/>
              <a:t>between the two </a:t>
            </a:r>
            <a:r>
              <a:rPr lang="en-US" dirty="0" err="1" smtClean="0"/>
              <a:t>ko</a:t>
            </a:r>
            <a:r>
              <a:rPr lang="en-US" dirty="0" smtClean="0"/>
              <a:t> groups!</a:t>
            </a:r>
          </a:p>
        </p:txBody>
      </p:sp>
    </p:spTree>
    <p:extLst>
      <p:ext uri="{BB962C8B-B14F-4D97-AF65-F5344CB8AC3E}">
        <p14:creationId xmlns:p14="http://schemas.microsoft.com/office/powerpoint/2010/main" val="472114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Visualizing filters</a:t>
            </a:r>
            <a:endParaRPr lang="en-US" sz="2800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5" r="2147"/>
          <a:stretch/>
        </p:blipFill>
        <p:spPr>
          <a:xfrm>
            <a:off x="3148310" y="598455"/>
            <a:ext cx="5943601" cy="6201671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71808" y="595027"/>
            <a:ext cx="29665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All filters have a size of </a:t>
            </a:r>
            <a:r>
              <a:rPr lang="en-US" b="1" dirty="0" smtClean="0"/>
              <a:t>3x3 pixel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The values of the filters is what the network is actually adjusting during training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Based </a:t>
            </a:r>
            <a:r>
              <a:rPr lang="en-US" dirty="0"/>
              <a:t>on the filters </a:t>
            </a:r>
            <a:r>
              <a:rPr lang="en-US" dirty="0" smtClean="0"/>
              <a:t>there is no chance to see on which structures the network is training on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Two subsequent </a:t>
            </a:r>
            <a:r>
              <a:rPr lang="en-US" dirty="0" err="1" smtClean="0"/>
              <a:t>cnn</a:t>
            </a:r>
            <a:r>
              <a:rPr lang="en-US" dirty="0" smtClean="0"/>
              <a:t> layers with a filter size 3x3 result in a filter of 5x5, but with </a:t>
            </a:r>
            <a:r>
              <a:rPr lang="en-US" b="1" dirty="0" smtClean="0"/>
              <a:t>less parameters</a:t>
            </a: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5" y="4565345"/>
            <a:ext cx="3042194" cy="144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0194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Visualizing feature maps</a:t>
            </a:r>
            <a:endParaRPr lang="en-US" sz="28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58" y="656329"/>
            <a:ext cx="8374284" cy="617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335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191"/>
            <a:ext cx="9144000" cy="653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904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Aim of the study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283580" y="775506"/>
            <a:ext cx="86289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Discrimination of fibroblasts from </a:t>
            </a:r>
            <a:r>
              <a:rPr lang="en-US" b="1" dirty="0" smtClean="0"/>
              <a:t>CLN7 patients </a:t>
            </a:r>
            <a:r>
              <a:rPr lang="en-US" dirty="0" smtClean="0"/>
              <a:t>(</a:t>
            </a:r>
            <a:r>
              <a:rPr lang="en-US" dirty="0" err="1" smtClean="0"/>
              <a:t>ko</a:t>
            </a:r>
            <a:r>
              <a:rPr lang="en-US" dirty="0" smtClean="0"/>
              <a:t>) and </a:t>
            </a:r>
            <a:r>
              <a:rPr lang="en-US" b="1" dirty="0" smtClean="0"/>
              <a:t>healthy people</a:t>
            </a:r>
            <a:r>
              <a:rPr lang="en-US" dirty="0" smtClean="0"/>
              <a:t> (</a:t>
            </a:r>
            <a:r>
              <a:rPr lang="en-US" dirty="0" err="1" smtClean="0"/>
              <a:t>wt</a:t>
            </a:r>
            <a:r>
              <a:rPr lang="en-US" dirty="0" smtClean="0"/>
              <a:t>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Images look very similar. No way a human can do this!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Maybe</a:t>
            </a:r>
            <a:r>
              <a:rPr lang="en-US" dirty="0" smtClean="0"/>
              <a:t> a neural network can!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Convolutional Neural Network (CNN) </a:t>
            </a:r>
            <a:r>
              <a:rPr lang="en-US" dirty="0" smtClean="0"/>
              <a:t>specialized on image classification and image recognition</a:t>
            </a:r>
          </a:p>
        </p:txBody>
      </p:sp>
      <p:sp>
        <p:nvSpPr>
          <p:cNvPr id="25" name="Textfeld 24"/>
          <p:cNvSpPr txBox="1"/>
          <p:nvPr/>
        </p:nvSpPr>
        <p:spPr>
          <a:xfrm>
            <a:off x="1478993" y="3065080"/>
            <a:ext cx="250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Example </a:t>
            </a:r>
            <a:r>
              <a:rPr lang="en-US" b="1" dirty="0" err="1" smtClean="0"/>
              <a:t>wt</a:t>
            </a:r>
            <a:r>
              <a:rPr lang="en-US" b="1" dirty="0" smtClean="0"/>
              <a:t>:</a:t>
            </a:r>
            <a:endParaRPr lang="en-US" b="1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6014" y="3423943"/>
            <a:ext cx="4478535" cy="3301164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5" y="3423943"/>
            <a:ext cx="4478534" cy="3301164"/>
          </a:xfrm>
          <a:prstGeom prst="rect">
            <a:avLst/>
          </a:prstGeom>
        </p:spPr>
      </p:pic>
      <p:sp>
        <p:nvSpPr>
          <p:cNvPr id="22" name="Textfeld 21"/>
          <p:cNvSpPr txBox="1"/>
          <p:nvPr/>
        </p:nvSpPr>
        <p:spPr>
          <a:xfrm>
            <a:off x="6037470" y="3065080"/>
            <a:ext cx="250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Example </a:t>
            </a:r>
            <a:r>
              <a:rPr lang="en-US" b="1" dirty="0" err="1" smtClean="0"/>
              <a:t>ko</a:t>
            </a:r>
            <a:r>
              <a:rPr lang="en-US" b="1" dirty="0" smtClean="0"/>
              <a:t>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81847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410"/>
            <a:ext cx="9144000" cy="6611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98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410"/>
            <a:ext cx="9144000" cy="6611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732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618"/>
            <a:ext cx="9144000" cy="664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6231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160"/>
            <a:ext cx="9144000" cy="663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4502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466618" y="2905253"/>
            <a:ext cx="1759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The end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331108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Features and Regularization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283580" y="572954"/>
            <a:ext cx="86289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Network features: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Activation function in all layers: </a:t>
            </a:r>
            <a:r>
              <a:rPr lang="en-US" b="1" dirty="0" err="1" smtClean="0"/>
              <a:t>ReLU</a:t>
            </a:r>
            <a:endParaRPr lang="en-US" b="1" dirty="0" smtClean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CNN layers: </a:t>
            </a:r>
            <a:r>
              <a:rPr lang="en-US" b="1" dirty="0" smtClean="0"/>
              <a:t>Kernel size: 3x3</a:t>
            </a:r>
            <a:r>
              <a:rPr lang="en-US" dirty="0" smtClean="0"/>
              <a:t>, stride: 1, padding: same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Pooling layers: 2x2 pooling, stride: 2, </a:t>
            </a:r>
            <a:r>
              <a:rPr lang="en-US" b="1" dirty="0" smtClean="0"/>
              <a:t>max pooling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Classifier: 2 nodes (</a:t>
            </a:r>
            <a:r>
              <a:rPr lang="en-US" dirty="0" err="1" smtClean="0"/>
              <a:t>wt</a:t>
            </a:r>
            <a:r>
              <a:rPr lang="en-US" dirty="0" smtClean="0"/>
              <a:t> and </a:t>
            </a:r>
            <a:r>
              <a:rPr lang="en-US" dirty="0" err="1" smtClean="0"/>
              <a:t>ko</a:t>
            </a:r>
            <a:r>
              <a:rPr lang="en-US" dirty="0" smtClean="0"/>
              <a:t>) with </a:t>
            </a:r>
            <a:r>
              <a:rPr lang="en-US" b="1" dirty="0" err="1" smtClean="0"/>
              <a:t>softmax</a:t>
            </a:r>
            <a:r>
              <a:rPr lang="en-US" b="1" dirty="0" smtClean="0"/>
              <a:t> activation function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(no binary classification with binary cross entropy to add more groups later)</a:t>
            </a:r>
            <a:endParaRPr lang="en-US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131,116,482 </a:t>
            </a:r>
            <a:r>
              <a:rPr lang="en-US" dirty="0"/>
              <a:t>(500.17 MB</a:t>
            </a:r>
            <a:r>
              <a:rPr lang="en-US" dirty="0" smtClean="0"/>
              <a:t>) trainable parameters</a:t>
            </a:r>
            <a:br>
              <a:rPr lang="en-US" dirty="0" smtClean="0"/>
            </a:br>
            <a:endParaRPr lang="en-US" dirty="0"/>
          </a:p>
          <a:p>
            <a:r>
              <a:rPr lang="en-US" u="sng" dirty="0" smtClean="0"/>
              <a:t>Regularization: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Batch normalization</a:t>
            </a:r>
            <a:r>
              <a:rPr lang="en-US" dirty="0" smtClean="0"/>
              <a:t> after each CNN layer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Dropout of 50% </a:t>
            </a:r>
            <a:r>
              <a:rPr lang="en-US" dirty="0" smtClean="0"/>
              <a:t>in the first two fully connected layers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/>
              <a:t>O</a:t>
            </a:r>
            <a:r>
              <a:rPr lang="en-US" dirty="0" smtClean="0"/>
              <a:t>ptional L2 regularization possible, but currently not used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6901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Training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283580" y="659759"/>
            <a:ext cx="86289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/>
              <a:t>M</a:t>
            </a:r>
            <a:r>
              <a:rPr lang="en-US" dirty="0" smtClean="0"/>
              <a:t>ax 100 epochs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/>
              <a:t>Early stopping</a:t>
            </a:r>
            <a:r>
              <a:rPr lang="en-US" dirty="0"/>
              <a:t> (</a:t>
            </a:r>
            <a:r>
              <a:rPr lang="en-US" dirty="0" err="1"/>
              <a:t>keras.callbacks.EarlyStopping</a:t>
            </a:r>
            <a:r>
              <a:rPr lang="en-US" dirty="0"/>
              <a:t>): patience 20, monitor: validation accuracy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/>
              <a:t>Learning rate scheduler </a:t>
            </a:r>
            <a:r>
              <a:rPr lang="en-US" dirty="0"/>
              <a:t>(</a:t>
            </a:r>
            <a:r>
              <a:rPr lang="en-US" dirty="0" err="1"/>
              <a:t>keras.callbacks.ReduceLROnPlateau</a:t>
            </a:r>
            <a:r>
              <a:rPr lang="en-US" dirty="0"/>
              <a:t>): </a:t>
            </a:r>
            <a:r>
              <a:rPr lang="en-US" b="1" dirty="0"/>
              <a:t>epoch </a:t>
            </a:r>
            <a:r>
              <a:rPr lang="en-US" b="1" dirty="0" smtClean="0"/>
              <a:t>1-39</a:t>
            </a:r>
            <a:r>
              <a:rPr lang="en-US" b="1" dirty="0"/>
              <a:t>: 1e-5</a:t>
            </a:r>
            <a:r>
              <a:rPr lang="en-US" dirty="0"/>
              <a:t>, </a:t>
            </a:r>
            <a:r>
              <a:rPr lang="en-US" dirty="0" smtClean="0"/>
              <a:t>40-59</a:t>
            </a:r>
            <a:r>
              <a:rPr lang="en-US" dirty="0"/>
              <a:t>: 1e-6, </a:t>
            </a:r>
            <a:r>
              <a:rPr lang="en-US" dirty="0" smtClean="0"/>
              <a:t>60-79</a:t>
            </a:r>
            <a:r>
              <a:rPr lang="en-US" dirty="0"/>
              <a:t>: 1e-7, 80-100: 1e-8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Automatic </a:t>
            </a:r>
            <a:r>
              <a:rPr lang="en-US" b="1" dirty="0" smtClean="0"/>
              <a:t>saving of model </a:t>
            </a:r>
            <a:r>
              <a:rPr lang="en-US" b="1" dirty="0"/>
              <a:t>weights </a:t>
            </a:r>
            <a:r>
              <a:rPr lang="en-US" dirty="0"/>
              <a:t>with an validation accuracy &gt; 98</a:t>
            </a:r>
            <a:r>
              <a:rPr lang="en-US" dirty="0" smtClean="0"/>
              <a:t>% (</a:t>
            </a:r>
            <a:r>
              <a:rPr lang="en-US" dirty="0" err="1"/>
              <a:t>keras.callbacks.ModelCheckpoint</a:t>
            </a:r>
            <a:r>
              <a:rPr lang="en-US" dirty="0" smtClean="0"/>
              <a:t>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/>
              <a:t>Monitoring of test loss/accuracy and validation loss/accuracy with </a:t>
            </a:r>
            <a:r>
              <a:rPr lang="en-US" b="1" dirty="0" err="1"/>
              <a:t>tensorboard</a:t>
            </a:r>
            <a:r>
              <a:rPr lang="en-US" dirty="0"/>
              <a:t> during training (</a:t>
            </a:r>
            <a:r>
              <a:rPr lang="en-US" dirty="0" err="1"/>
              <a:t>keras.callbacks.TensorBoard</a:t>
            </a:r>
            <a:r>
              <a:rPr lang="en-US" dirty="0" smtClean="0"/>
              <a:t>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Evaluation/Test</a:t>
            </a:r>
            <a:r>
              <a:rPr lang="en-US" dirty="0" smtClean="0"/>
              <a:t> of the model using the test dataset after training (loss/accuracy)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43"/>
          <a:stretch/>
        </p:blipFill>
        <p:spPr>
          <a:xfrm>
            <a:off x="283580" y="3453426"/>
            <a:ext cx="6315295" cy="3236741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6695881" y="3453426"/>
            <a:ext cx="2326586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 smtClean="0"/>
              <a:t>epoch</a:t>
            </a:r>
            <a:r>
              <a:rPr lang="de-DE" dirty="0" smtClean="0"/>
              <a:t> 96-100 (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</a:p>
          <a:p>
            <a:r>
              <a:rPr lang="de-DE" dirty="0" err="1" smtClean="0"/>
              <a:t>early</a:t>
            </a:r>
            <a:r>
              <a:rPr lang="de-DE" dirty="0" smtClean="0"/>
              <a:t> </a:t>
            </a:r>
            <a:r>
              <a:rPr lang="de-DE" dirty="0" err="1" smtClean="0"/>
              <a:t>stopping</a:t>
            </a:r>
            <a:r>
              <a:rPr lang="de-DE" dirty="0" smtClean="0"/>
              <a:t>)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test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r>
              <a:rPr lang="de-DE" dirty="0" smtClean="0"/>
              <a:t> at </a:t>
            </a:r>
            <a:r>
              <a:rPr lang="de-DE" dirty="0" err="1" smtClean="0"/>
              <a:t>the</a:t>
            </a:r>
            <a:r>
              <a:rPr lang="de-DE" dirty="0" smtClean="0"/>
              <a:t> end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training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283580" y="6441831"/>
            <a:ext cx="3713989" cy="2483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4701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Image preparation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283580" y="775506"/>
            <a:ext cx="86289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Cultivated on coated coverslips until a </a:t>
            </a:r>
            <a:r>
              <a:rPr lang="en-US" b="1" dirty="0" smtClean="0"/>
              <a:t>density of 90-100% </a:t>
            </a:r>
            <a:r>
              <a:rPr lang="en-US" dirty="0" smtClean="0"/>
              <a:t>was reached (not at the same time point!)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Images were performed on a Zeiss Microscope using a </a:t>
            </a:r>
            <a:r>
              <a:rPr lang="en-US" b="1" dirty="0" smtClean="0"/>
              <a:t>60x</a:t>
            </a:r>
            <a:r>
              <a:rPr lang="en-US" dirty="0" smtClean="0"/>
              <a:t> (oil) objective and </a:t>
            </a:r>
            <a:r>
              <a:rPr lang="en-US" b="1" dirty="0" smtClean="0"/>
              <a:t>DIC </a:t>
            </a:r>
            <a:r>
              <a:rPr lang="en-US" b="1" dirty="0" smtClean="0"/>
              <a:t>contrast</a:t>
            </a:r>
            <a:endParaRPr lang="en-US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Images were converted to </a:t>
            </a:r>
            <a:r>
              <a:rPr lang="en-US" b="1" dirty="0" smtClean="0"/>
              <a:t>8-bit grayscale </a:t>
            </a:r>
            <a:r>
              <a:rPr lang="en-US" dirty="0" smtClean="0"/>
              <a:t>and downscaled to 20% (</a:t>
            </a:r>
            <a:r>
              <a:rPr lang="en-US" b="1" dirty="0" smtClean="0"/>
              <a:t>550x442 </a:t>
            </a:r>
            <a:r>
              <a:rPr lang="en-US" b="1" dirty="0" err="1" smtClean="0"/>
              <a:t>px</a:t>
            </a:r>
            <a:r>
              <a:rPr lang="en-US" dirty="0" smtClean="0"/>
              <a:t>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/>
              <a:t>An </a:t>
            </a:r>
            <a:r>
              <a:rPr lang="en-US" b="1" dirty="0"/>
              <a:t>exposure time</a:t>
            </a:r>
            <a:r>
              <a:rPr lang="en-US" dirty="0"/>
              <a:t> was chosen so that the histogram was </a:t>
            </a:r>
            <a:r>
              <a:rPr lang="en-US" dirty="0" smtClean="0"/>
              <a:t>centered</a:t>
            </a:r>
            <a:endParaRPr lang="en-US" dirty="0" smtClean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Photoshop </a:t>
            </a:r>
            <a:r>
              <a:rPr lang="en-US" b="1" dirty="0" smtClean="0"/>
              <a:t>auto contrast </a:t>
            </a:r>
            <a:r>
              <a:rPr lang="en-US" dirty="0" smtClean="0"/>
              <a:t>applied to all images as batch process</a:t>
            </a:r>
          </a:p>
        </p:txBody>
      </p:sp>
      <p:sp>
        <p:nvSpPr>
          <p:cNvPr id="25" name="Textfeld 24"/>
          <p:cNvSpPr txBox="1"/>
          <p:nvPr/>
        </p:nvSpPr>
        <p:spPr>
          <a:xfrm>
            <a:off x="1061494" y="2841019"/>
            <a:ext cx="250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Before auto contrast:</a:t>
            </a:r>
            <a:endParaRPr lang="en-US" b="1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4" y="3187231"/>
            <a:ext cx="4453359" cy="3572386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8300" y="3179806"/>
            <a:ext cx="4450466" cy="3579811"/>
          </a:xfrm>
          <a:prstGeom prst="rect">
            <a:avLst/>
          </a:prstGeom>
        </p:spPr>
      </p:pic>
      <p:sp>
        <p:nvSpPr>
          <p:cNvPr id="22" name="Textfeld 21"/>
          <p:cNvSpPr txBox="1"/>
          <p:nvPr/>
        </p:nvSpPr>
        <p:spPr>
          <a:xfrm>
            <a:off x="5837981" y="2841019"/>
            <a:ext cx="250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After auto contrast: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9284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Images for the network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133108" y="871905"/>
            <a:ext cx="8628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Can you discriminate between </a:t>
            </a:r>
            <a:r>
              <a:rPr lang="en-US" b="1" dirty="0" err="1" smtClean="0"/>
              <a:t>wt</a:t>
            </a:r>
            <a:r>
              <a:rPr lang="en-US" b="1" dirty="0" smtClean="0"/>
              <a:t> and </a:t>
            </a:r>
            <a:r>
              <a:rPr lang="en-US" b="1" dirty="0" err="1" smtClean="0"/>
              <a:t>ko</a:t>
            </a:r>
            <a:r>
              <a:rPr lang="en-US" b="1" dirty="0" smtClean="0"/>
              <a:t> cells?</a:t>
            </a:r>
          </a:p>
        </p:txBody>
      </p:sp>
      <p:sp>
        <p:nvSpPr>
          <p:cNvPr id="25" name="Textfeld 24"/>
          <p:cNvSpPr txBox="1"/>
          <p:nvPr/>
        </p:nvSpPr>
        <p:spPr>
          <a:xfrm>
            <a:off x="121534" y="1657245"/>
            <a:ext cx="250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Examples (550x442 </a:t>
            </a:r>
            <a:r>
              <a:rPr lang="en-US" b="1" dirty="0" err="1" smtClean="0"/>
              <a:t>px</a:t>
            </a:r>
            <a:r>
              <a:rPr lang="en-US" b="1" dirty="0" smtClean="0"/>
              <a:t>):</a:t>
            </a:r>
            <a:endParaRPr lang="en-US" b="1" dirty="0"/>
          </a:p>
        </p:txBody>
      </p:sp>
      <p:grpSp>
        <p:nvGrpSpPr>
          <p:cNvPr id="38" name="Gruppieren 37"/>
          <p:cNvGrpSpPr/>
          <p:nvPr/>
        </p:nvGrpSpPr>
        <p:grpSpPr>
          <a:xfrm>
            <a:off x="206982" y="2026577"/>
            <a:ext cx="8762493" cy="4702807"/>
            <a:chOff x="206982" y="2026577"/>
            <a:chExt cx="8762493" cy="4702807"/>
          </a:xfrm>
        </p:grpSpPr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6982" y="2026577"/>
              <a:ext cx="2849885" cy="2290272"/>
            </a:xfrm>
            <a:prstGeom prst="rect">
              <a:avLst/>
            </a:prstGeom>
          </p:spPr>
        </p:pic>
        <p:pic>
          <p:nvPicPr>
            <p:cNvPr id="16" name="Grafik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63286" y="2026577"/>
              <a:ext cx="2849885" cy="2290272"/>
            </a:xfrm>
            <a:prstGeom prst="rect">
              <a:avLst/>
            </a:prstGeom>
          </p:spPr>
        </p:pic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6983" y="4439111"/>
              <a:ext cx="2849885" cy="2290272"/>
            </a:xfrm>
            <a:prstGeom prst="rect">
              <a:avLst/>
            </a:prstGeom>
          </p:spPr>
        </p:pic>
        <p:pic>
          <p:nvPicPr>
            <p:cNvPr id="31" name="Grafik 3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63286" y="4439111"/>
              <a:ext cx="2849885" cy="2290272"/>
            </a:xfrm>
            <a:prstGeom prst="rect">
              <a:avLst/>
            </a:prstGeom>
          </p:spPr>
        </p:pic>
        <p:sp>
          <p:nvSpPr>
            <p:cNvPr id="9" name="Textfeld 8"/>
            <p:cNvSpPr txBox="1"/>
            <p:nvPr/>
          </p:nvSpPr>
          <p:spPr>
            <a:xfrm>
              <a:off x="253277" y="2073407"/>
              <a:ext cx="481715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err="1" smtClean="0"/>
                <a:t>wt</a:t>
              </a:r>
              <a:endParaRPr lang="en-US" b="1" dirty="0"/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253278" y="4493454"/>
              <a:ext cx="441200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err="1" smtClean="0"/>
                <a:t>ko</a:t>
              </a:r>
              <a:endParaRPr lang="en-US" b="1" dirty="0"/>
            </a:p>
          </p:txBody>
        </p:sp>
        <p:pic>
          <p:nvPicPr>
            <p:cNvPr id="34" name="Grafik 3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19589" y="4439111"/>
              <a:ext cx="2849886" cy="2290273"/>
            </a:xfrm>
            <a:prstGeom prst="rect">
              <a:avLst/>
            </a:prstGeom>
          </p:spPr>
        </p:pic>
        <p:pic>
          <p:nvPicPr>
            <p:cNvPr id="36" name="Grafik 3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9589" y="2026577"/>
              <a:ext cx="2849886" cy="2290273"/>
            </a:xfrm>
            <a:prstGeom prst="rect">
              <a:avLst/>
            </a:prstGeom>
          </p:spPr>
        </p:pic>
      </p:grpSp>
      <p:cxnSp>
        <p:nvCxnSpPr>
          <p:cNvPr id="18" name="Gerade Verbindung mit Pfeil 17"/>
          <p:cNvCxnSpPr/>
          <p:nvPr/>
        </p:nvCxnSpPr>
        <p:spPr>
          <a:xfrm flipH="1">
            <a:off x="6748042" y="1759352"/>
            <a:ext cx="272004" cy="12153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7026454" y="1759352"/>
            <a:ext cx="196149" cy="12153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/>
          <p:cNvSpPr txBox="1"/>
          <p:nvPr/>
        </p:nvSpPr>
        <p:spPr>
          <a:xfrm>
            <a:off x="6047893" y="877316"/>
            <a:ext cx="1950076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Dirt in light path </a:t>
            </a:r>
            <a:r>
              <a:rPr lang="en-US" dirty="0" smtClean="0">
                <a:sym typeface="Wingdings" panose="05000000000000000000" pitchFamily="2" charset="2"/>
              </a:rPr>
              <a:t> But same for </a:t>
            </a:r>
            <a:r>
              <a:rPr lang="en-US" dirty="0" err="1" smtClean="0">
                <a:sym typeface="Wingdings" panose="05000000000000000000" pitchFamily="2" charset="2"/>
              </a:rPr>
              <a:t>wt</a:t>
            </a:r>
            <a:r>
              <a:rPr lang="en-US" dirty="0" smtClean="0">
                <a:sym typeface="Wingdings" panose="05000000000000000000" pitchFamily="2" charset="2"/>
              </a:rPr>
              <a:t> and </a:t>
            </a:r>
            <a:r>
              <a:rPr lang="en-US" dirty="0" err="1" smtClean="0">
                <a:sym typeface="Wingdings" panose="05000000000000000000" pitchFamily="2" charset="2"/>
              </a:rPr>
              <a:t>ko</a:t>
            </a:r>
            <a:r>
              <a:rPr lang="en-US" dirty="0" smtClean="0">
                <a:sym typeface="Wingdings" panose="05000000000000000000" pitchFamily="2" charset="2"/>
              </a:rPr>
              <a:t>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36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Software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283580" y="659759"/>
            <a:ext cx="86289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Software: </a:t>
            </a:r>
            <a:r>
              <a:rPr lang="en-US" b="1" dirty="0" smtClean="0"/>
              <a:t>Visual Studio Code</a:t>
            </a:r>
            <a:r>
              <a:rPr lang="en-US" dirty="0" smtClean="0"/>
              <a:t> (Microsoft)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/>
              <a:t>Written in python using </a:t>
            </a:r>
            <a:r>
              <a:rPr lang="en-US" b="1" dirty="0" err="1" smtClean="0"/>
              <a:t>tensorflow</a:t>
            </a:r>
            <a:r>
              <a:rPr lang="en-US" dirty="0" smtClean="0"/>
              <a:t> </a:t>
            </a:r>
            <a:r>
              <a:rPr lang="en-US" dirty="0"/>
              <a:t>(and </a:t>
            </a:r>
            <a:r>
              <a:rPr lang="en-US" dirty="0" err="1"/>
              <a:t>keras</a:t>
            </a:r>
            <a:r>
              <a:rPr lang="en-US" dirty="0"/>
              <a:t>) </a:t>
            </a:r>
            <a:r>
              <a:rPr lang="en-US" dirty="0" smtClean="0"/>
              <a:t>library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Plotting of training progress with </a:t>
            </a:r>
            <a:r>
              <a:rPr lang="en-US" b="1" dirty="0" err="1" smtClean="0"/>
              <a:t>tensorboard</a:t>
            </a:r>
            <a:endParaRPr lang="en-US" b="1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34" y="1752499"/>
            <a:ext cx="8896687" cy="500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750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ImageNet and ILSVRC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283580" y="659767"/>
            <a:ext cx="86289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VGG-16</a:t>
            </a:r>
            <a:r>
              <a:rPr lang="en-US" dirty="0" smtClean="0"/>
              <a:t> like architecture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VGG:</a:t>
            </a:r>
            <a:r>
              <a:rPr lang="en-US" dirty="0" smtClean="0"/>
              <a:t> </a:t>
            </a:r>
            <a:r>
              <a:rPr lang="en-US" b="1" dirty="0" smtClean="0"/>
              <a:t>V</a:t>
            </a:r>
            <a:r>
              <a:rPr lang="en-US" dirty="0" smtClean="0"/>
              <a:t>isual </a:t>
            </a:r>
            <a:r>
              <a:rPr lang="en-US" b="1" dirty="0"/>
              <a:t>G</a:t>
            </a:r>
            <a:r>
              <a:rPr lang="en-US" dirty="0"/>
              <a:t>eometry </a:t>
            </a:r>
            <a:r>
              <a:rPr lang="en-US" b="1" dirty="0" smtClean="0"/>
              <a:t>G</a:t>
            </a:r>
            <a:r>
              <a:rPr lang="en-US" dirty="0" smtClean="0"/>
              <a:t>roup </a:t>
            </a:r>
            <a:r>
              <a:rPr lang="en-US" dirty="0"/>
              <a:t>from University of </a:t>
            </a:r>
            <a:r>
              <a:rPr lang="en-US" dirty="0" smtClean="0"/>
              <a:t>Oxford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16:</a:t>
            </a:r>
            <a:r>
              <a:rPr lang="en-US" dirty="0" smtClean="0"/>
              <a:t> 16 layers = deep learning network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/>
              <a:t>First </a:t>
            </a:r>
            <a:r>
              <a:rPr lang="en-US" b="1" dirty="0" smtClean="0"/>
              <a:t>described: </a:t>
            </a:r>
            <a:r>
              <a:rPr lang="en-US" dirty="0"/>
              <a:t>K. </a:t>
            </a:r>
            <a:r>
              <a:rPr lang="en-US" dirty="0" err="1"/>
              <a:t>Simonyan</a:t>
            </a:r>
            <a:r>
              <a:rPr lang="en-US" dirty="0"/>
              <a:t>, A. </a:t>
            </a:r>
            <a:r>
              <a:rPr lang="en-US" dirty="0" smtClean="0"/>
              <a:t>Zisserman; Very </a:t>
            </a:r>
            <a:r>
              <a:rPr lang="en-US" dirty="0"/>
              <a:t>Deep Convolutional Networks for Large-Scale Image </a:t>
            </a:r>
            <a:r>
              <a:rPr lang="en-US" dirty="0" smtClean="0"/>
              <a:t>Recognition; International </a:t>
            </a:r>
            <a:r>
              <a:rPr lang="en-US" dirty="0"/>
              <a:t>Conference on Learning Representations, </a:t>
            </a:r>
            <a:r>
              <a:rPr lang="en-US" dirty="0" smtClean="0"/>
              <a:t>2015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/>
              <a:t>Second place </a:t>
            </a:r>
            <a:r>
              <a:rPr lang="en-US" dirty="0" smtClean="0"/>
              <a:t>at the </a:t>
            </a:r>
            <a:r>
              <a:rPr lang="en-US" b="1" dirty="0" smtClean="0"/>
              <a:t>ILSVRC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b="1" dirty="0"/>
              <a:t>ImageNet</a:t>
            </a:r>
            <a:r>
              <a:rPr lang="en-US" dirty="0"/>
              <a:t> Large Scale Visual Recognition Competition) 2014 in the classification task </a:t>
            </a:r>
            <a:endParaRPr lang="en-US" dirty="0" smtClean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ImageNet:</a:t>
            </a:r>
            <a:r>
              <a:rPr lang="en-US" dirty="0" smtClean="0"/>
              <a:t> dataset of over 15 million images with 22,000 categories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ILSVRC</a:t>
            </a:r>
            <a:r>
              <a:rPr lang="en-US" dirty="0" smtClean="0"/>
              <a:t> uses subset of ImageNet with </a:t>
            </a:r>
            <a:r>
              <a:rPr lang="en-US" b="1" dirty="0" smtClean="0"/>
              <a:t>1000 images in each of 1000 categories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Error rate:</a:t>
            </a:r>
            <a:r>
              <a:rPr lang="en-US" b="1" dirty="0" smtClean="0"/>
              <a:t> 8.8% </a:t>
            </a:r>
            <a:r>
              <a:rPr lang="en-US" dirty="0" smtClean="0"/>
              <a:t>(today: 3.5%, human error rate: 4%)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86" y="3522089"/>
            <a:ext cx="8093815" cy="3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465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Convolutional neural networks (CNNs)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283580" y="688702"/>
            <a:ext cx="862892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Special type of neural networks which are specialized on </a:t>
            </a:r>
            <a:r>
              <a:rPr lang="en-US" b="1" dirty="0" smtClean="0"/>
              <a:t>image recognition and image classification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Inspired by the </a:t>
            </a:r>
            <a:r>
              <a:rPr lang="en-US" b="1" dirty="0" smtClean="0"/>
              <a:t>visual cortex</a:t>
            </a:r>
            <a:r>
              <a:rPr lang="en-US" dirty="0" smtClean="0"/>
              <a:t>: Cortical neurons respond to a </a:t>
            </a:r>
            <a:r>
              <a:rPr lang="en-US" b="1" dirty="0" smtClean="0"/>
              <a:t>small region </a:t>
            </a:r>
            <a:r>
              <a:rPr lang="en-US" dirty="0" smtClean="0"/>
              <a:t>in the visual field called the </a:t>
            </a:r>
            <a:r>
              <a:rPr lang="en-US" b="1" dirty="0" smtClean="0"/>
              <a:t>receptive field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Receptive </a:t>
            </a:r>
            <a:r>
              <a:rPr lang="en-US" dirty="0"/>
              <a:t>fields of different neurons partially </a:t>
            </a:r>
            <a:r>
              <a:rPr lang="en-US" b="1" dirty="0" smtClean="0"/>
              <a:t>overlap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endParaRPr lang="en-US" b="1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Repetitive units of convolutional layers followed by a pooling layer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Convolutional layer: “filters” (= kernels) </a:t>
            </a:r>
            <a:r>
              <a:rPr lang="en-US" dirty="0" smtClean="0"/>
              <a:t>of 3x3 pixel are scanning the image and produce </a:t>
            </a:r>
            <a:r>
              <a:rPr lang="en-US" b="1" dirty="0" smtClean="0"/>
              <a:t>feature maps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Pooling layer: </a:t>
            </a:r>
            <a:r>
              <a:rPr lang="en-US" dirty="0" smtClean="0"/>
              <a:t>reduction of the image size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Feature maps (512) of last convolutional layer are </a:t>
            </a:r>
            <a:r>
              <a:rPr lang="en-US" b="1" dirty="0" smtClean="0"/>
              <a:t>“flattened”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Two or more </a:t>
            </a:r>
            <a:r>
              <a:rPr lang="en-US" b="1" dirty="0" smtClean="0"/>
              <a:t>fully connected layers </a:t>
            </a:r>
            <a:r>
              <a:rPr lang="en-US" dirty="0" smtClean="0"/>
              <a:t>for classification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9388" indent="-179388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" t="15292" r="1905" b="1023"/>
          <a:stretch/>
        </p:blipFill>
        <p:spPr>
          <a:xfrm>
            <a:off x="777044" y="4027991"/>
            <a:ext cx="7174761" cy="276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558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The CNN architecture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283580" y="659767"/>
            <a:ext cx="86289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Different </a:t>
            </a:r>
            <a:r>
              <a:rPr lang="en-US" b="1" dirty="0" smtClean="0"/>
              <a:t>types of VGG </a:t>
            </a:r>
            <a:r>
              <a:rPr lang="en-US" dirty="0" smtClean="0"/>
              <a:t>networks (A-E): different amount of convolutional layers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Type D</a:t>
            </a:r>
            <a:r>
              <a:rPr lang="en-US" dirty="0" smtClean="0"/>
              <a:t> is used for the project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Less nodes in the fully connected layers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Last layer has two nodes, one for </a:t>
            </a:r>
            <a:r>
              <a:rPr lang="en-US" dirty="0" err="1" smtClean="0"/>
              <a:t>wt</a:t>
            </a:r>
            <a:r>
              <a:rPr lang="en-US" dirty="0" smtClean="0"/>
              <a:t> and one for </a:t>
            </a:r>
            <a:r>
              <a:rPr lang="en-US" dirty="0" err="1" smtClean="0"/>
              <a:t>ko</a:t>
            </a:r>
            <a:endParaRPr lang="en-US" dirty="0"/>
          </a:p>
        </p:txBody>
      </p:sp>
      <p:grpSp>
        <p:nvGrpSpPr>
          <p:cNvPr id="28" name="Gruppieren 27"/>
          <p:cNvGrpSpPr/>
          <p:nvPr/>
        </p:nvGrpSpPr>
        <p:grpSpPr>
          <a:xfrm>
            <a:off x="121534" y="1985058"/>
            <a:ext cx="4675947" cy="4688057"/>
            <a:chOff x="497947" y="2304918"/>
            <a:chExt cx="4449996" cy="4489728"/>
          </a:xfrm>
        </p:grpSpPr>
        <p:pic>
          <p:nvPicPr>
            <p:cNvPr id="15" name="Grafik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7947" y="2304918"/>
              <a:ext cx="4449996" cy="4489728"/>
            </a:xfrm>
            <a:prstGeom prst="rect">
              <a:avLst/>
            </a:prstGeom>
          </p:spPr>
        </p:pic>
        <p:sp>
          <p:nvSpPr>
            <p:cNvPr id="16" name="Rechteck 15"/>
            <p:cNvSpPr>
              <a:spLocks noChangeAspect="1"/>
            </p:cNvSpPr>
            <p:nvPr/>
          </p:nvSpPr>
          <p:spPr>
            <a:xfrm>
              <a:off x="3450067" y="2458818"/>
              <a:ext cx="728395" cy="357737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20" name="Gerade Verbindung mit Pfeil 19"/>
            <p:cNvCxnSpPr/>
            <p:nvPr/>
          </p:nvCxnSpPr>
          <p:spPr>
            <a:xfrm>
              <a:off x="3012312" y="6237962"/>
              <a:ext cx="526649" cy="578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mit Pfeil 21"/>
            <p:cNvCxnSpPr/>
            <p:nvPr/>
          </p:nvCxnSpPr>
          <p:spPr>
            <a:xfrm>
              <a:off x="3012312" y="6540798"/>
              <a:ext cx="526649" cy="578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 Verbindung mit Pfeil 22"/>
            <p:cNvCxnSpPr/>
            <p:nvPr/>
          </p:nvCxnSpPr>
          <p:spPr>
            <a:xfrm>
              <a:off x="3012312" y="6389380"/>
              <a:ext cx="526649" cy="578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/>
            <p:cNvSpPr txBox="1"/>
            <p:nvPr/>
          </p:nvSpPr>
          <p:spPr>
            <a:xfrm>
              <a:off x="3476442" y="6126294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FC-1024</a:t>
              </a:r>
              <a:endParaRPr lang="de-DE" sz="11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feld 24"/>
            <p:cNvSpPr txBox="1"/>
            <p:nvPr/>
          </p:nvSpPr>
          <p:spPr>
            <a:xfrm>
              <a:off x="3484165" y="6273151"/>
              <a:ext cx="6319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FC-512</a:t>
              </a:r>
              <a:endParaRPr lang="de-DE" sz="11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3484165" y="6422029"/>
              <a:ext cx="49084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FC-2</a:t>
              </a:r>
              <a:endParaRPr lang="de-DE" sz="11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7" name="Textfeld 26"/>
          <p:cNvSpPr txBox="1"/>
          <p:nvPr/>
        </p:nvSpPr>
        <p:spPr>
          <a:xfrm>
            <a:off x="4831490" y="6073080"/>
            <a:ext cx="3958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Architecture E too large for video RAM (</a:t>
            </a:r>
            <a:r>
              <a:rPr lang="en-US" dirty="0" err="1" smtClean="0"/>
              <a:t>Nvidia</a:t>
            </a:r>
            <a:r>
              <a:rPr lang="en-US" dirty="0" smtClean="0"/>
              <a:t> RTX 3090 with 24 GB VRAM)</a:t>
            </a:r>
            <a:endParaRPr lang="en-US" b="1" dirty="0"/>
          </a:p>
        </p:txBody>
      </p:sp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494" y="2007889"/>
            <a:ext cx="4148972" cy="393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699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4" t="1174" r="5582" b="6029"/>
          <a:stretch/>
        </p:blipFill>
        <p:spPr>
          <a:xfrm>
            <a:off x="1271318" y="2137086"/>
            <a:ext cx="6932455" cy="44546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121534" y="133109"/>
            <a:ext cx="890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Data preparation and augmentation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283580" y="659759"/>
            <a:ext cx="39643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Data preparation: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Data splitting </a:t>
            </a:r>
            <a:r>
              <a:rPr lang="en-US" dirty="0" smtClean="0"/>
              <a:t>(see below)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Batch </a:t>
            </a:r>
            <a:r>
              <a:rPr lang="en-US" b="1" dirty="0" smtClean="0"/>
              <a:t>size</a:t>
            </a:r>
            <a:r>
              <a:rPr lang="en-US" dirty="0" smtClean="0"/>
              <a:t>: 32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Shuffling</a:t>
            </a:r>
            <a:r>
              <a:rPr lang="en-US" dirty="0" smtClean="0"/>
              <a:t> of data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b="1" dirty="0" smtClean="0"/>
              <a:t>Normalization</a:t>
            </a:r>
            <a:r>
              <a:rPr lang="en-US" dirty="0" smtClean="0"/>
              <a:t> of gray values </a:t>
            </a:r>
            <a:r>
              <a:rPr lang="en-US" dirty="0"/>
              <a:t>0-255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to range 0-1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4701251" y="656329"/>
            <a:ext cx="39643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Data augmentation: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Flip images randomly left/right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US" dirty="0" smtClean="0"/>
              <a:t>Flip images randomly up/down</a:t>
            </a:r>
          </a:p>
          <a:p>
            <a:r>
              <a:rPr lang="en-US" dirty="0" smtClean="0"/>
              <a:t>-&gt; That the network </a:t>
            </a:r>
            <a:r>
              <a:rPr lang="en-US" dirty="0" smtClean="0"/>
              <a:t>does not train on </a:t>
            </a:r>
            <a:r>
              <a:rPr lang="en-US" b="1" dirty="0" smtClean="0"/>
              <a:t>growth direction</a:t>
            </a:r>
            <a:r>
              <a:rPr lang="en-US" dirty="0" smtClean="0"/>
              <a:t> of the cells</a:t>
            </a:r>
          </a:p>
        </p:txBody>
      </p:sp>
    </p:spTree>
    <p:extLst>
      <p:ext uri="{BB962C8B-B14F-4D97-AF65-F5344CB8AC3E}">
        <p14:creationId xmlns:p14="http://schemas.microsoft.com/office/powerpoint/2010/main" val="1524404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1398</Words>
  <Application>Microsoft Office PowerPoint</Application>
  <PresentationFormat>Bildschirmpräsentation (4:3)</PresentationFormat>
  <Paragraphs>171</Paragraphs>
  <Slides>26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Times New Roman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Universität Regensburg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LocalAdmin</dc:creator>
  <cp:lastModifiedBy>LocalAdmin</cp:lastModifiedBy>
  <cp:revision>107</cp:revision>
  <dcterms:created xsi:type="dcterms:W3CDTF">2023-09-13T09:32:56Z</dcterms:created>
  <dcterms:modified xsi:type="dcterms:W3CDTF">2023-09-21T11:21:06Z</dcterms:modified>
</cp:coreProperties>
</file>

<file path=docProps/thumbnail.jpeg>
</file>